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5"/>
    <p:restoredTop sz="92804"/>
  </p:normalViewPr>
  <p:slideViewPr>
    <p:cSldViewPr snapToGrid="0" snapToObjects="1">
      <p:cViewPr varScale="1">
        <p:scale>
          <a:sx n="71" d="100"/>
          <a:sy n="71" d="100"/>
        </p:scale>
        <p:origin x="1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C21D-B93F-1346-94F2-6779CFDC542B}" type="datetimeFigureOut">
              <a:rPr lang="nl-NL" smtClean="0"/>
              <a:t>10-09-17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858-D65C-3D41-AAAB-D02D381C8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9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C21D-B93F-1346-94F2-6779CFDC542B}" type="datetimeFigureOut">
              <a:rPr lang="nl-NL" smtClean="0"/>
              <a:t>10-09-17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858-D65C-3D41-AAAB-D02D381C8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68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C21D-B93F-1346-94F2-6779CFDC542B}" type="datetimeFigureOut">
              <a:rPr lang="nl-NL" smtClean="0"/>
              <a:t>10-09-17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858-D65C-3D41-AAAB-D02D381C8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94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C21D-B93F-1346-94F2-6779CFDC542B}" type="datetimeFigureOut">
              <a:rPr lang="nl-NL" smtClean="0"/>
              <a:t>10-09-17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858-D65C-3D41-AAAB-D02D381C8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16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C21D-B93F-1346-94F2-6779CFDC542B}" type="datetimeFigureOut">
              <a:rPr lang="nl-NL" smtClean="0"/>
              <a:t>10-09-17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858-D65C-3D41-AAAB-D02D381C8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768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C21D-B93F-1346-94F2-6779CFDC542B}" type="datetimeFigureOut">
              <a:rPr lang="nl-NL" smtClean="0"/>
              <a:t>10-09-17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858-D65C-3D41-AAAB-D02D381C8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76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C21D-B93F-1346-94F2-6779CFDC542B}" type="datetimeFigureOut">
              <a:rPr lang="nl-NL" smtClean="0"/>
              <a:t>10-09-17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858-D65C-3D41-AAAB-D02D381C8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89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C21D-B93F-1346-94F2-6779CFDC542B}" type="datetimeFigureOut">
              <a:rPr lang="nl-NL" smtClean="0"/>
              <a:t>10-09-17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858-D65C-3D41-AAAB-D02D381C8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53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C21D-B93F-1346-94F2-6779CFDC542B}" type="datetimeFigureOut">
              <a:rPr lang="nl-NL" smtClean="0"/>
              <a:t>10-09-17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858-D65C-3D41-AAAB-D02D381C8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07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C21D-B93F-1346-94F2-6779CFDC542B}" type="datetimeFigureOut">
              <a:rPr lang="nl-NL" smtClean="0"/>
              <a:t>10-09-17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858-D65C-3D41-AAAB-D02D381C8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10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C21D-B93F-1346-94F2-6779CFDC542B}" type="datetimeFigureOut">
              <a:rPr lang="nl-NL" smtClean="0"/>
              <a:t>10-09-17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4858-D65C-3D41-AAAB-D02D381C8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58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C21D-B93F-1346-94F2-6779CFDC542B}" type="datetimeFigureOut">
              <a:rPr lang="nl-NL" smtClean="0"/>
              <a:t>10-09-17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04858-D65C-3D41-AAAB-D02D381C8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50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/>
              <a:t>De ROMANTIEK</a:t>
            </a:r>
            <a:endParaRPr lang="nl-NL" sz="88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 smtClean="0"/>
              <a:t>Algemene inleiding 19</a:t>
            </a:r>
            <a:r>
              <a:rPr lang="nl-NL" b="1" baseline="30000" dirty="0" smtClean="0"/>
              <a:t>e</a:t>
            </a:r>
            <a:r>
              <a:rPr lang="nl-NL" b="1" dirty="0"/>
              <a:t> </a:t>
            </a:r>
            <a:r>
              <a:rPr lang="nl-NL" b="1" dirty="0" smtClean="0"/>
              <a:t>eeuw</a:t>
            </a:r>
          </a:p>
          <a:p>
            <a:r>
              <a:rPr lang="nl-NL" b="1" dirty="0" smtClean="0"/>
              <a:t>Tijdsbeeld</a:t>
            </a:r>
          </a:p>
        </p:txBody>
      </p:sp>
    </p:spTree>
    <p:extLst>
      <p:ext uri="{BB962C8B-B14F-4D97-AF65-F5344CB8AC3E}">
        <p14:creationId xmlns:p14="http://schemas.microsoft.com/office/powerpoint/2010/main" val="59266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b="1" dirty="0" smtClean="0"/>
              <a:t>Maar ook vluchten in:</a:t>
            </a:r>
            <a:endParaRPr lang="nl-NL" sz="6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Exotische </a:t>
            </a:r>
            <a:r>
              <a:rPr lang="nl-NL" dirty="0" smtClean="0"/>
              <a:t>culturen</a:t>
            </a:r>
          </a:p>
          <a:p>
            <a:r>
              <a:rPr lang="nl-NL" dirty="0"/>
              <a:t>Spookjes, mythen en sagen</a:t>
            </a:r>
            <a:r>
              <a:rPr lang="nl-NL" dirty="0" smtClean="0"/>
              <a:t> </a:t>
            </a:r>
          </a:p>
          <a:p>
            <a:r>
              <a:rPr lang="nl-NL" dirty="0" smtClean="0"/>
              <a:t>Onbereikbare </a:t>
            </a:r>
            <a:r>
              <a:rPr lang="nl-NL" dirty="0"/>
              <a:t>liefde</a:t>
            </a:r>
            <a:r>
              <a:rPr lang="nl-NL" dirty="0" smtClean="0"/>
              <a:t> </a:t>
            </a:r>
          </a:p>
          <a:p>
            <a:r>
              <a:rPr lang="nl-NL" dirty="0" smtClean="0"/>
              <a:t>Bovenaards</a:t>
            </a:r>
          </a:p>
          <a:p>
            <a:r>
              <a:rPr lang="nl-NL" dirty="0" smtClean="0"/>
              <a:t>Dromen </a:t>
            </a:r>
            <a:r>
              <a:rPr lang="nl-NL" dirty="0"/>
              <a:t>en nachtmerries</a:t>
            </a:r>
            <a:r>
              <a:rPr lang="nl-NL" dirty="0" smtClean="0"/>
              <a:t> </a:t>
            </a:r>
          </a:p>
          <a:p>
            <a:r>
              <a:rPr lang="nl-NL" dirty="0" smtClean="0"/>
              <a:t>Menselijke </a:t>
            </a:r>
            <a:r>
              <a:rPr lang="nl-NL" dirty="0"/>
              <a:t>emoties en dramatiek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69" y="1448092"/>
            <a:ext cx="3514531" cy="31798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49" y="3378605"/>
            <a:ext cx="2444620" cy="30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b="1" dirty="0" smtClean="0"/>
              <a:t>Wereld wordt zichtbaar</a:t>
            </a:r>
            <a:endParaRPr lang="nl-NL" sz="7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400" b="1" dirty="0" smtClean="0"/>
              <a:t>Kolonies</a:t>
            </a:r>
          </a:p>
          <a:p>
            <a:r>
              <a:rPr lang="nl-NL" sz="4400" b="1" dirty="0" smtClean="0"/>
              <a:t>Wereldtentoonstelling</a:t>
            </a:r>
          </a:p>
          <a:p>
            <a:r>
              <a:rPr lang="nl-NL" sz="4400" b="1" dirty="0" smtClean="0"/>
              <a:t>Fotocamera</a:t>
            </a:r>
          </a:p>
          <a:p>
            <a:r>
              <a:rPr lang="nl-NL" sz="4400" b="1" dirty="0" smtClean="0"/>
              <a:t>Trein</a:t>
            </a:r>
            <a:endParaRPr lang="nl-NL" sz="44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723" y="1690688"/>
            <a:ext cx="4637833" cy="341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8000" b="1" dirty="0" smtClean="0"/>
              <a:t>Het nieuwe publiek</a:t>
            </a:r>
            <a:endParaRPr lang="nl-NL" sz="8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Kunst </a:t>
            </a:r>
            <a:r>
              <a:rPr lang="nl-NL" dirty="0"/>
              <a:t>voor zowel welgestelde burgerij als het </a:t>
            </a:r>
            <a:r>
              <a:rPr lang="nl-NL" dirty="0" smtClean="0"/>
              <a:t>gewone volk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901950"/>
            <a:ext cx="51435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9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400" b="1" dirty="0" smtClean="0"/>
              <a:t>Maak het vragenblad met behulp van de infolink Romantiek en Realisme op Magister Studiewijzer KT H5</a:t>
            </a:r>
            <a:endParaRPr lang="nl-NL" sz="4400" b="1" dirty="0"/>
          </a:p>
        </p:txBody>
      </p:sp>
    </p:spTree>
    <p:extLst>
      <p:ext uri="{BB962C8B-B14F-4D97-AF65-F5344CB8AC3E}">
        <p14:creationId xmlns:p14="http://schemas.microsoft.com/office/powerpoint/2010/main" val="14993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7200" b="1" dirty="0" smtClean="0"/>
              <a:t>Romantiek</a:t>
            </a:r>
            <a:br>
              <a:rPr lang="nl-NL" sz="7200" b="1" dirty="0" smtClean="0"/>
            </a:br>
            <a:r>
              <a:rPr lang="nl-NL" sz="2800" b="1" dirty="0" smtClean="0"/>
              <a:t>Denken we vaak aan</a:t>
            </a:r>
            <a:r>
              <a:rPr lang="mr-IN" sz="2800" b="1" dirty="0" smtClean="0"/>
              <a:t>…</a:t>
            </a:r>
            <a:r>
              <a:rPr lang="nl-NL" sz="2800" b="1" dirty="0" smtClean="0"/>
              <a:t>..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94659"/>
            <a:ext cx="3390531" cy="306800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31" y="1831180"/>
            <a:ext cx="5257800" cy="269748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31" y="4528660"/>
            <a:ext cx="2910840" cy="21769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71" y="4528660"/>
            <a:ext cx="2842260" cy="21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De Romantiek is </a:t>
            </a:r>
            <a:r>
              <a:rPr lang="nl-NL" b="1" u="sng" dirty="0" smtClean="0"/>
              <a:t>OOK</a:t>
            </a:r>
            <a:r>
              <a:rPr lang="nl-NL" b="1" dirty="0" smtClean="0"/>
              <a:t> een periode in de kunst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sz="4000" b="1" dirty="0" smtClean="0">
                <a:solidFill>
                  <a:srgbClr val="FF0000"/>
                </a:solidFill>
              </a:rPr>
              <a:t>Wanneer</a:t>
            </a:r>
            <a:r>
              <a:rPr lang="nl-NL" sz="4000" dirty="0" smtClean="0"/>
              <a:t>: grofweg 1800-1900 (de 19</a:t>
            </a:r>
            <a:r>
              <a:rPr lang="nl-NL" sz="4000" baseline="30000" dirty="0" smtClean="0"/>
              <a:t>e</a:t>
            </a:r>
            <a:r>
              <a:rPr lang="nl-NL" sz="4000" dirty="0" smtClean="0"/>
              <a:t> eeuw)</a:t>
            </a:r>
            <a:endParaRPr lang="nl-NL" sz="4000" dirty="0"/>
          </a:p>
          <a:p>
            <a:endParaRPr lang="nl-NL" sz="4000" dirty="0" smtClean="0"/>
          </a:p>
          <a:p>
            <a:r>
              <a:rPr lang="nl-NL" sz="4000" b="1" dirty="0" smtClean="0">
                <a:solidFill>
                  <a:srgbClr val="FF0000"/>
                </a:solidFill>
              </a:rPr>
              <a:t>Kenmerkend</a:t>
            </a:r>
            <a:r>
              <a:rPr lang="nl-NL" sz="4000" dirty="0" smtClean="0"/>
              <a:t>: Periode in de kunst waar het </a:t>
            </a:r>
            <a:r>
              <a:rPr lang="nl-NL" sz="4000" b="1" dirty="0" smtClean="0"/>
              <a:t>GEVOEL</a:t>
            </a:r>
            <a:r>
              <a:rPr lang="nl-NL" sz="4000" dirty="0" smtClean="0"/>
              <a:t> centraal komt te staan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27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b="1" dirty="0" smtClean="0"/>
              <a:t>Turbulente tijd </a:t>
            </a:r>
            <a:endParaRPr lang="nl-NL" sz="7200" b="1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 smtClean="0"/>
          </a:p>
          <a:p>
            <a:r>
              <a:rPr lang="nl-NL" sz="3200" b="1" dirty="0" smtClean="0"/>
              <a:t>Turbulente tijd</a:t>
            </a:r>
            <a:r>
              <a:rPr lang="nl-NL" sz="3200" dirty="0" smtClean="0"/>
              <a:t> van revolutie </a:t>
            </a:r>
            <a:br>
              <a:rPr lang="nl-NL" sz="3200" dirty="0" smtClean="0"/>
            </a:br>
            <a:r>
              <a:rPr lang="nl-NL" sz="3200" dirty="0" smtClean="0"/>
              <a:t>en oorlog</a:t>
            </a:r>
          </a:p>
          <a:p>
            <a:r>
              <a:rPr lang="nl-NL" sz="3200" b="1" dirty="0" smtClean="0"/>
              <a:t>Rijke burgers </a:t>
            </a:r>
            <a:r>
              <a:rPr lang="nl-NL" sz="3200" dirty="0" smtClean="0"/>
              <a:t>komen aan </a:t>
            </a:r>
            <a:br>
              <a:rPr lang="nl-NL" sz="3200" dirty="0" smtClean="0"/>
            </a:br>
            <a:r>
              <a:rPr lang="nl-NL" sz="3200" dirty="0" smtClean="0"/>
              <a:t>de macht</a:t>
            </a:r>
          </a:p>
          <a:p>
            <a:r>
              <a:rPr lang="nl-NL" sz="3200" b="1" dirty="0" smtClean="0"/>
              <a:t>Nieuwe opdrachtgevers </a:t>
            </a:r>
            <a:r>
              <a:rPr lang="nl-NL" sz="3200" dirty="0" smtClean="0"/>
              <a:t>voor </a:t>
            </a:r>
            <a:br>
              <a:rPr lang="nl-NL" sz="3200" dirty="0" smtClean="0"/>
            </a:br>
            <a:r>
              <a:rPr lang="nl-NL" sz="3200" dirty="0" smtClean="0"/>
              <a:t>kunst. Adel en kerk worden</a:t>
            </a:r>
            <a:br>
              <a:rPr lang="nl-NL" sz="3200" dirty="0" smtClean="0"/>
            </a:br>
            <a:r>
              <a:rPr lang="nl-NL" sz="3200" dirty="0" smtClean="0"/>
              <a:t>minder belangrijk</a:t>
            </a:r>
          </a:p>
          <a:p>
            <a:r>
              <a:rPr lang="nl-NL" sz="3200" dirty="0" smtClean="0"/>
              <a:t>Romantiek reactie op </a:t>
            </a:r>
            <a:r>
              <a:rPr lang="nl-NL" sz="3200" smtClean="0"/>
              <a:t/>
            </a:r>
            <a:br>
              <a:rPr lang="nl-NL" sz="3200" smtClean="0"/>
            </a:br>
            <a:r>
              <a:rPr lang="nl-NL" sz="3200" b="1" smtClean="0"/>
              <a:t>verlichting </a:t>
            </a:r>
            <a:r>
              <a:rPr lang="nl-NL" sz="3200"/>
              <a:t>Voelen (romantiek) </a:t>
            </a:r>
            <a:br>
              <a:rPr lang="nl-NL" sz="3200"/>
            </a:br>
            <a:r>
              <a:rPr lang="nl-NL" sz="3200" smtClean="0"/>
              <a:t>boven </a:t>
            </a:r>
            <a:r>
              <a:rPr lang="nl-NL" sz="3200"/>
              <a:t>denken (verlichting).</a:t>
            </a:r>
            <a:endParaRPr lang="nl-NL" sz="3200" b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439471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b="1" dirty="0" smtClean="0"/>
              <a:t>Industriële revolutie</a:t>
            </a:r>
            <a:endParaRPr lang="nl-NL" sz="7200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sz="3200" b="1" dirty="0" smtClean="0"/>
              <a:t>Stoommachine</a:t>
            </a:r>
          </a:p>
          <a:p>
            <a:r>
              <a:rPr lang="nl-NL" sz="3200" dirty="0" smtClean="0"/>
              <a:t>Ontstaan </a:t>
            </a:r>
            <a:r>
              <a:rPr lang="nl-NL" sz="3200" b="1" dirty="0" smtClean="0"/>
              <a:t>grote industriesteden 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en </a:t>
            </a:r>
            <a:r>
              <a:rPr lang="nl-NL" sz="3200" b="1" dirty="0" smtClean="0"/>
              <a:t>fabrieken</a:t>
            </a:r>
          </a:p>
          <a:p>
            <a:r>
              <a:rPr lang="nl-NL" sz="3200" b="1" dirty="0" smtClean="0"/>
              <a:t>Grote verschillen </a:t>
            </a:r>
            <a:r>
              <a:rPr lang="nl-NL" sz="3200" dirty="0" smtClean="0"/>
              <a:t>tussen </a:t>
            </a:r>
            <a:r>
              <a:rPr lang="nl-NL" sz="3200" b="1" dirty="0" smtClean="0"/>
              <a:t>rijke</a:t>
            </a:r>
            <a:r>
              <a:rPr lang="nl-NL" sz="3200" dirty="0" smtClean="0"/>
              <a:t> </a:t>
            </a:r>
            <a:br>
              <a:rPr lang="nl-NL" sz="3200" dirty="0" smtClean="0"/>
            </a:br>
            <a:r>
              <a:rPr lang="nl-NL" sz="3200" dirty="0" smtClean="0"/>
              <a:t>burgers en </a:t>
            </a:r>
            <a:r>
              <a:rPr lang="nl-NL" sz="3200" b="1" dirty="0" smtClean="0"/>
              <a:t>arme</a:t>
            </a:r>
            <a:r>
              <a:rPr lang="nl-NL" sz="3200" dirty="0" smtClean="0"/>
              <a:t> arbeidersklasse</a:t>
            </a:r>
          </a:p>
          <a:p>
            <a:endParaRPr lang="nl-NL" sz="3200" dirty="0"/>
          </a:p>
          <a:p>
            <a:endParaRPr lang="nl-NL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90" y="2086882"/>
            <a:ext cx="4627983" cy="3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7200" b="1" dirty="0" smtClean="0"/>
              <a:t>Trek naar steden voor werk</a:t>
            </a:r>
            <a:br>
              <a:rPr lang="nl-NL" sz="7200" b="1" dirty="0" smtClean="0"/>
            </a:br>
            <a:r>
              <a:rPr lang="nl-NL" sz="3600" b="1" dirty="0" smtClean="0"/>
              <a:t>Veel armoede, opgaan in grote anonieme massa</a:t>
            </a:r>
            <a:endParaRPr lang="nl-NL" sz="72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51" y="2202024"/>
            <a:ext cx="7669763" cy="4655975"/>
          </a:xfrm>
        </p:spPr>
      </p:pic>
    </p:spTree>
    <p:extLst>
      <p:ext uri="{BB962C8B-B14F-4D97-AF65-F5344CB8AC3E}">
        <p14:creationId xmlns:p14="http://schemas.microsoft.com/office/powerpoint/2010/main" val="5503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b="1" dirty="0" smtClean="0"/>
              <a:t>Reactie kunstenaars</a:t>
            </a:r>
            <a:endParaRPr lang="nl-NL" sz="7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8800" b="1" dirty="0" smtClean="0">
                <a:solidFill>
                  <a:srgbClr val="FF0000"/>
                </a:solidFill>
              </a:rPr>
              <a:t>Ontsnappen aan de alledaagse werkelijkheid</a:t>
            </a:r>
            <a:endParaRPr lang="nl-NL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nl-NL" sz="5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5400" b="1" dirty="0" smtClean="0"/>
              <a:t>Dit “vluchten” noemen we </a:t>
            </a:r>
            <a:r>
              <a:rPr lang="nl-NL" sz="6000" b="1" dirty="0" smtClean="0"/>
              <a:t>ESCAPSIME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nl-NL" sz="5400" b="1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000" b="1" dirty="0" smtClean="0"/>
              <a:t>Hoe doen ze dat?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000" b="1" dirty="0" smtClean="0"/>
              <a:t>Welke inspiratiebronnen gebruiken ze?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2140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 smtClean="0"/>
              <a:t>Vluchten in </a:t>
            </a:r>
            <a:r>
              <a:rPr lang="nl-NL" sz="4000" b="1" u="sng" dirty="0" smtClean="0"/>
              <a:t>eigen verleden </a:t>
            </a:r>
            <a:r>
              <a:rPr lang="nl-NL" sz="4000" b="1" dirty="0"/>
              <a:t> </a:t>
            </a:r>
            <a:r>
              <a:rPr lang="nl-NL" sz="4000" b="1" dirty="0" smtClean="0"/>
              <a:t>(nationalisme)  en de </a:t>
            </a:r>
            <a:r>
              <a:rPr lang="nl-NL" sz="4000" b="1" u="sng" dirty="0"/>
              <a:t>n</a:t>
            </a:r>
            <a:r>
              <a:rPr lang="nl-NL" sz="4000" b="1" u="sng" dirty="0" smtClean="0"/>
              <a:t>atuur</a:t>
            </a:r>
            <a:endParaRPr lang="nl-NL" sz="4000" b="1" u="sng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51" y="1690688"/>
            <a:ext cx="3378200" cy="4330700"/>
          </a:xfr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203" y="1959428"/>
            <a:ext cx="5637245" cy="43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147</Words>
  <Application>Microsoft Macintosh PowerPoint</Application>
  <PresentationFormat>Breedbeeld</PresentationFormat>
  <Paragraphs>44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Mangal</vt:lpstr>
      <vt:lpstr>Arial</vt:lpstr>
      <vt:lpstr>Office-thema</vt:lpstr>
      <vt:lpstr>De ROMANTIEK</vt:lpstr>
      <vt:lpstr>Romantiek Denken we vaak aan…..</vt:lpstr>
      <vt:lpstr>De Romantiek is OOK een periode in de kunst</vt:lpstr>
      <vt:lpstr>Turbulente tijd </vt:lpstr>
      <vt:lpstr>Industriële revolutie</vt:lpstr>
      <vt:lpstr>Trek naar steden voor werk Veel armoede, opgaan in grote anonieme massa</vt:lpstr>
      <vt:lpstr>Reactie kunstenaars</vt:lpstr>
      <vt:lpstr>PowerPoint-presentatie</vt:lpstr>
      <vt:lpstr>Vluchten in eigen verleden  (nationalisme)  en de natuur</vt:lpstr>
      <vt:lpstr>Maar ook vluchten in:</vt:lpstr>
      <vt:lpstr>Wereld wordt zichtbaar</vt:lpstr>
      <vt:lpstr>Het nieuwe publiek</vt:lpstr>
      <vt:lpstr>PowerPoint-presentatie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ROMANTIEK</dc:title>
  <dc:creator>Microsoft Office-gebruiker</dc:creator>
  <cp:lastModifiedBy>Microsoft Office-gebruiker</cp:lastModifiedBy>
  <cp:revision>45</cp:revision>
  <dcterms:created xsi:type="dcterms:W3CDTF">2017-09-10T09:45:47Z</dcterms:created>
  <dcterms:modified xsi:type="dcterms:W3CDTF">2017-09-10T11:47:15Z</dcterms:modified>
</cp:coreProperties>
</file>